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724" r:id="rId2"/>
    <p:sldId id="737" r:id="rId3"/>
    <p:sldId id="736" r:id="rId4"/>
    <p:sldId id="688" r:id="rId5"/>
    <p:sldId id="743" r:id="rId6"/>
    <p:sldId id="727" r:id="rId7"/>
    <p:sldId id="726" r:id="rId8"/>
    <p:sldId id="728" r:id="rId9"/>
    <p:sldId id="729" r:id="rId10"/>
    <p:sldId id="731" r:id="rId11"/>
    <p:sldId id="732" r:id="rId12"/>
    <p:sldId id="734" r:id="rId13"/>
    <p:sldId id="741" r:id="rId14"/>
    <p:sldId id="742" r:id="rId15"/>
    <p:sldId id="739" r:id="rId16"/>
    <p:sldId id="740" r:id="rId17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FF"/>
    <a:srgbClr val="FFFF00"/>
    <a:srgbClr val="FFFF66"/>
    <a:srgbClr val="DC30C3"/>
    <a:srgbClr val="0066FF"/>
    <a:srgbClr val="FA5144"/>
    <a:srgbClr val="F97407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86763" autoAdjust="0"/>
  </p:normalViewPr>
  <p:slideViewPr>
    <p:cSldViewPr snapToGrid="0">
      <p:cViewPr varScale="1">
        <p:scale>
          <a:sx n="90" d="100"/>
          <a:sy n="90" d="100"/>
        </p:scale>
        <p:origin x="-17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3294" y="-84"/>
      </p:cViewPr>
      <p:guideLst>
        <p:guide orient="horz" pos="3132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69988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6" tIns="46388" rIns="92776" bIns="46388" numCol="1" anchor="t" anchorCtr="0" compatLnSpc="1">
            <a:prstTxWarp prst="textNoShape">
              <a:avLst/>
            </a:prstTxWarp>
          </a:bodyPr>
          <a:lstStyle>
            <a:lvl1pPr defTabSz="917499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86413" y="0"/>
            <a:ext cx="2969988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6" tIns="46388" rIns="92776" bIns="46388" numCol="1" anchor="t" anchorCtr="0" compatLnSpc="1">
            <a:prstTxWarp prst="textNoShape">
              <a:avLst/>
            </a:prstTxWarp>
          </a:bodyPr>
          <a:lstStyle>
            <a:lvl1pPr algn="r" defTabSz="917499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4DB704-442A-4706-8D03-AAC033181732}" type="datetimeFigureOut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446895"/>
            <a:ext cx="2969988" cy="49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6" tIns="46388" rIns="92776" bIns="46388" numCol="1" anchor="b" anchorCtr="0" compatLnSpc="1">
            <a:prstTxWarp prst="textNoShape">
              <a:avLst/>
            </a:prstTxWarp>
          </a:bodyPr>
          <a:lstStyle>
            <a:lvl1pPr defTabSz="917499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6413" y="9446895"/>
            <a:ext cx="2969988" cy="49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6" tIns="46388" rIns="92776" bIns="46388" numCol="1" anchor="b" anchorCtr="0" compatLnSpc="1">
            <a:prstTxWarp prst="textNoShape">
              <a:avLst/>
            </a:prstTxWarp>
          </a:bodyPr>
          <a:lstStyle>
            <a:lvl1pPr algn="r" defTabSz="917499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96D8EA-0895-4647-83E2-7885161C3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07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69988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6" tIns="46388" rIns="92776" bIns="46388" numCol="1" anchor="t" anchorCtr="0" compatLnSpc="1">
            <a:prstTxWarp prst="textNoShape">
              <a:avLst/>
            </a:prstTxWarp>
          </a:bodyPr>
          <a:lstStyle>
            <a:lvl1pPr defTabSz="917499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6413" y="0"/>
            <a:ext cx="2969988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6" tIns="46388" rIns="92776" bIns="46388" numCol="1" anchor="t" anchorCtr="0" compatLnSpc="1">
            <a:prstTxWarp prst="textNoShape">
              <a:avLst/>
            </a:prstTxWarp>
          </a:bodyPr>
          <a:lstStyle>
            <a:lvl1pPr algn="r" defTabSz="917499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2E77F3-7ACB-465A-94BB-886D8C59376B}" type="datetimeFigureOut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4538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797" tIns="44398" rIns="88797" bIns="44398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6121" y="4724242"/>
            <a:ext cx="5485760" cy="447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6" tIns="46388" rIns="92776" bIns="463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46895"/>
            <a:ext cx="2969988" cy="49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6" tIns="46388" rIns="92776" bIns="46388" numCol="1" anchor="b" anchorCtr="0" compatLnSpc="1">
            <a:prstTxWarp prst="textNoShape">
              <a:avLst/>
            </a:prstTxWarp>
          </a:bodyPr>
          <a:lstStyle>
            <a:lvl1pPr defTabSz="917499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6413" y="9446895"/>
            <a:ext cx="2969988" cy="49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6" tIns="46388" rIns="92776" bIns="46388" numCol="1" anchor="b" anchorCtr="0" compatLnSpc="1">
            <a:prstTxWarp prst="textNoShape">
              <a:avLst/>
            </a:prstTxWarp>
          </a:bodyPr>
          <a:lstStyle>
            <a:lvl1pPr algn="r" defTabSz="917499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E6F5D6-510F-4EA0-B884-A9D57FC84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63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E6F5D6-510F-4EA0-B884-A9D57FC8462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6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E6F5D6-510F-4EA0-B884-A9D57FC8462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emf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43BA9-9D3E-445A-A051-43E5CE254438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61751-F6CC-419F-93AB-9C550C305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AAF26-5734-4568-B3B4-3A81BF807FA2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872C3-80AF-43AB-90CB-D5B0AE32A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00CB1-DE14-48F7-843C-6C379147D771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0DB09-D894-440B-B1F8-5F2E2A391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4248944" y="1962944"/>
            <a:ext cx="646112" cy="914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7340600" y="6265863"/>
          <a:ext cx="151923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52" name="CorelDRAW" r:id="rId3" imgW="6136560" imgH="2324880" progId="">
                  <p:embed/>
                </p:oleObj>
              </mc:Choice>
              <mc:Fallback>
                <p:oleObj name="CorelDRAW" r:id="rId3" imgW="6136560" imgH="2324880" progId="">
                  <p:embed/>
                  <p:pic>
                    <p:nvPicPr>
                      <p:cNvPr id="0" name="Picture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0600" y="6265863"/>
                        <a:ext cx="1519238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 rot="16200000">
            <a:off x="-3161507" y="3144044"/>
            <a:ext cx="6875463" cy="5524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148" y="274638"/>
            <a:ext cx="8072651" cy="803535"/>
          </a:xfrm>
        </p:spPr>
        <p:txBody>
          <a:bodyPr/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1F3B-8EB9-4A1A-BC14-CAB575C96516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59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46741-2143-438D-A05B-37C84AF3CE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8638F-8E3B-4F0F-A65F-F06F59855BF6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78F32-B9B0-49FB-9C90-EE305D474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7A9CF-93B3-4E01-9CDD-4C4B3F684785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04848-DCFF-42D6-9658-61B5F8E0D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8094D-1AB5-4D5F-99C7-F0A9F5016418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1331A-ACB1-447E-9FF9-B4431BEDD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B2CA5-6843-4801-862E-0CF7A745999A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2713-F692-4850-854C-DFE3A1A6F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117C4-7A6F-4754-A462-6AFEFC779BD2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38203-D39C-44AA-BEE1-5FB5F62D5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C43FF-1E39-4C6B-A9D1-1B72D0384C6A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3BC53-D2CD-4C10-A3EE-F9407E12B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9921C-E7F1-4BA7-AFDF-663B789D73E2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4DCD8-CC21-47AD-92AF-970A50E1E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5400000">
            <a:off x="4248944" y="1962944"/>
            <a:ext cx="646112" cy="914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60400" y="13827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41350" y="274638"/>
            <a:ext cx="80454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87A1D9-45DF-4B9D-88A1-92D1907F7A36}" type="datetime1">
              <a:rPr lang="en-US"/>
              <a:pPr>
                <a:defRPr/>
              </a:pPr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47975" y="6351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A4EAEB-E172-4D06-B8D1-09F7E663A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1032" name="Object 3"/>
          <p:cNvGraphicFramePr>
            <a:graphicFrameLocks noChangeAspect="1"/>
          </p:cNvGraphicFramePr>
          <p:nvPr/>
        </p:nvGraphicFramePr>
        <p:xfrm>
          <a:off x="7340600" y="6265863"/>
          <a:ext cx="151923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" name="CorelDRAW" r:id="rId14" imgW="6136560" imgH="2324880" progId="">
                  <p:embed/>
                </p:oleObj>
              </mc:Choice>
              <mc:Fallback>
                <p:oleObj name="CorelDRAW" r:id="rId14" imgW="6136560" imgH="2324880" progId="">
                  <p:embed/>
                  <p:pic>
                    <p:nvPicPr>
                      <p:cNvPr id="0" name="Picture 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0600" y="6265863"/>
                        <a:ext cx="1519238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 rot="16200000">
            <a:off x="-3161507" y="3144044"/>
            <a:ext cx="6875463" cy="5524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6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0"/>
            <a:ext cx="8601076" cy="620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98494" y="3881718"/>
            <a:ext cx="6400800" cy="1120588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320118" cy="1116106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Helvetica" pitchFamily="34" charset="0"/>
              </a:rPr>
              <a:t>Cael Gniel, Thomas </a:t>
            </a:r>
            <a:r>
              <a:rPr lang="en-AU" dirty="0" err="1" smtClean="0">
                <a:solidFill>
                  <a:schemeClr val="bg1"/>
                </a:solidFill>
                <a:latin typeface="Helvetica" pitchFamily="34" charset="0"/>
              </a:rPr>
              <a:t>Fromhold</a:t>
            </a:r>
            <a:r>
              <a:rPr lang="en-AU" dirty="0" smtClean="0">
                <a:solidFill>
                  <a:schemeClr val="bg1"/>
                </a:solidFill>
                <a:latin typeface="Helvetica" pitchFamily="34" charset="0"/>
              </a:rPr>
              <a:t> </a:t>
            </a:r>
            <a:r>
              <a:rPr lang="en-AU" dirty="0" smtClean="0">
                <a:solidFill>
                  <a:schemeClr val="bg1"/>
                </a:solidFill>
                <a:latin typeface="Helvetica" pitchFamily="34" charset="0"/>
              </a:rPr>
              <a:t>and Christopher </a:t>
            </a:r>
            <a:r>
              <a:rPr lang="en-AU" dirty="0">
                <a:solidFill>
                  <a:schemeClr val="bg1"/>
                </a:solidFill>
                <a:latin typeface="Helvetica" pitchFamily="34" charset="0"/>
              </a:rPr>
              <a:t>Davis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61751-F6CC-419F-93AB-9C550C305EB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57262" y="1718686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Helvetica" pitchFamily="34" charset="0"/>
              </a:rPr>
              <a:t>Geological setting and mineralisation style of the Augusta antimony-gold deposit: Costerfield region, central Victoria</a:t>
            </a:r>
          </a:p>
        </p:txBody>
      </p:sp>
    </p:spTree>
    <p:extLst>
      <p:ext uri="{BB962C8B-B14F-4D97-AF65-F5344CB8AC3E}">
        <p14:creationId xmlns:p14="http://schemas.microsoft.com/office/powerpoint/2010/main" val="151802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 lode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1800" dirty="0" smtClean="0"/>
              <a:t>Ave – 55g/t Au and 25% </a:t>
            </a:r>
            <a:r>
              <a:rPr lang="en-AU" sz="1800" dirty="0" err="1" smtClean="0"/>
              <a:t>Sb</a:t>
            </a:r>
            <a:endParaRPr lang="en-AU" sz="1800" dirty="0" smtClean="0"/>
          </a:p>
          <a:p>
            <a:r>
              <a:rPr lang="en-AU" sz="1800" dirty="0" smtClean="0"/>
              <a:t>Primary structure(</a:t>
            </a:r>
            <a:r>
              <a:rPr lang="en-AU" sz="1800" dirty="0" err="1" smtClean="0"/>
              <a:t>syn</a:t>
            </a:r>
            <a:r>
              <a:rPr lang="en-AU" sz="1800" dirty="0" smtClean="0"/>
              <a:t>-mineralisation)</a:t>
            </a:r>
            <a:endParaRPr lang="en-A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0" y="2974066"/>
            <a:ext cx="4317709" cy="3234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19" y="33239"/>
            <a:ext cx="4270485" cy="6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8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Cuffley</a:t>
            </a:r>
            <a:r>
              <a:rPr lang="en-AU" dirty="0" smtClean="0"/>
              <a:t> Deposit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1800" dirty="0"/>
              <a:t>M</a:t>
            </a:r>
            <a:r>
              <a:rPr lang="en-AU" sz="1800" dirty="0" smtClean="0"/>
              <a:t>ining to commence in late 2013</a:t>
            </a:r>
          </a:p>
          <a:p>
            <a:r>
              <a:rPr lang="en-AU" sz="1800" dirty="0" smtClean="0"/>
              <a:t>Appears to be similar to N lode </a:t>
            </a:r>
          </a:p>
          <a:p>
            <a:r>
              <a:rPr lang="en-AU" sz="1800" dirty="0" smtClean="0"/>
              <a:t>Primary structure(</a:t>
            </a:r>
            <a:r>
              <a:rPr lang="en-AU" sz="1800" dirty="0" err="1" smtClean="0"/>
              <a:t>syn</a:t>
            </a:r>
            <a:r>
              <a:rPr lang="en-AU" sz="1800" dirty="0" smtClean="0"/>
              <a:t>-mineralisation)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1" y="4352524"/>
            <a:ext cx="8597153" cy="1856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8" y="2510113"/>
            <a:ext cx="8599912" cy="16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6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Mineralisation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 descr="M:\061-Geology\001-ADMINISTRATION\presentations\19.09.09\Stib Minerali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453" y="1244362"/>
            <a:ext cx="8581643" cy="496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727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148" y="310497"/>
            <a:ext cx="8072651" cy="803535"/>
          </a:xfrm>
        </p:spPr>
        <p:txBody>
          <a:bodyPr/>
          <a:lstStyle/>
          <a:p>
            <a:r>
              <a:rPr lang="en-AU" dirty="0" smtClean="0"/>
              <a:t>Mineralisation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4" y="1222629"/>
            <a:ext cx="8571863" cy="498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7412" y="5900518"/>
            <a:ext cx="16495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>
                <a:latin typeface="Helvetica" pitchFamily="34" charset="0"/>
                <a:cs typeface="Arabic Typesetting" pitchFamily="66" charset="-78"/>
              </a:rPr>
              <a:t>Laminated Quartz</a:t>
            </a:r>
            <a:endParaRPr lang="en-AU" sz="1400" dirty="0">
              <a:latin typeface="Helvetica" pitchFamily="34" charset="0"/>
              <a:cs typeface="Arabic Typesetting" pitchFamily="66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6516" y="5804119"/>
            <a:ext cx="8131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>
                <a:latin typeface="Helvetica" pitchFamily="34" charset="0"/>
                <a:cs typeface="Arabic Typesetting" pitchFamily="66" charset="-78"/>
              </a:rPr>
              <a:t>Stibnite</a:t>
            </a:r>
            <a:endParaRPr lang="en-AU" sz="1400" dirty="0">
              <a:latin typeface="Helvetica" pitchFamily="34" charset="0"/>
              <a:cs typeface="Arabic Typesetting" pitchFamily="66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199" y="5842735"/>
            <a:ext cx="16495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err="1" smtClean="0">
                <a:latin typeface="Helvetica" pitchFamily="34" charset="0"/>
                <a:cs typeface="Arabic Typesetting" pitchFamily="66" charset="-78"/>
              </a:rPr>
              <a:t>Sericitic</a:t>
            </a:r>
            <a:r>
              <a:rPr lang="en-AU" sz="1400" dirty="0" smtClean="0">
                <a:latin typeface="Helvetica" pitchFamily="34" charset="0"/>
                <a:cs typeface="Arabic Typesetting" pitchFamily="66" charset="-78"/>
              </a:rPr>
              <a:t> Alteration</a:t>
            </a:r>
            <a:endParaRPr lang="en-AU" sz="1400" dirty="0">
              <a:latin typeface="Helvetica" pitchFamily="34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461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Paragenetic</a:t>
            </a:r>
            <a:r>
              <a:rPr lang="en-AU" dirty="0" smtClean="0"/>
              <a:t> Sequence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" y="965874"/>
            <a:ext cx="7724974" cy="524666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4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Conclusion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 smtClean="0"/>
              <a:t>Host </a:t>
            </a:r>
            <a:r>
              <a:rPr lang="en-AU" sz="2400" dirty="0" smtClean="0"/>
              <a:t>sediments are early </a:t>
            </a:r>
            <a:r>
              <a:rPr lang="en-AU" sz="2400" dirty="0" err="1" smtClean="0"/>
              <a:t>silurian</a:t>
            </a:r>
            <a:r>
              <a:rPr lang="en-AU" sz="2400" dirty="0" smtClean="0"/>
              <a:t>-aged (and possibly older), </a:t>
            </a:r>
            <a:r>
              <a:rPr lang="en-AU" sz="2400" dirty="0" err="1" smtClean="0"/>
              <a:t>interbedded</a:t>
            </a:r>
            <a:r>
              <a:rPr lang="en-AU" sz="2400" dirty="0" smtClean="0"/>
              <a:t>, variably calcareous and pyritic mudstones of the Costerfield Formation. </a:t>
            </a:r>
          </a:p>
          <a:p>
            <a:r>
              <a:rPr lang="en-AU" sz="2400" dirty="0" smtClean="0"/>
              <a:t>Mineralised domain resides within </a:t>
            </a:r>
            <a:r>
              <a:rPr lang="en-AU" sz="2400" dirty="0" err="1" smtClean="0"/>
              <a:t>Tabberabberan</a:t>
            </a:r>
            <a:r>
              <a:rPr lang="en-AU" sz="2400" dirty="0" smtClean="0"/>
              <a:t> thrust structures.</a:t>
            </a:r>
          </a:p>
          <a:p>
            <a:r>
              <a:rPr lang="en-AU" sz="2400" dirty="0" smtClean="0"/>
              <a:t>Lodes occupy pre-existing thrust structures and </a:t>
            </a:r>
            <a:r>
              <a:rPr lang="en-AU" sz="2400" dirty="0" err="1" smtClean="0"/>
              <a:t>syn</a:t>
            </a:r>
            <a:r>
              <a:rPr lang="en-AU" sz="2400" dirty="0" smtClean="0"/>
              <a:t>-mineralisation cavities</a:t>
            </a:r>
            <a:r>
              <a:rPr lang="en-AU" sz="2400" dirty="0" smtClean="0"/>
              <a:t>.</a:t>
            </a:r>
          </a:p>
          <a:p>
            <a:r>
              <a:rPr lang="en-AU" sz="2400" dirty="0"/>
              <a:t>Stibnite/Gold mineralisation. Gold occurs in both free and refractory forms. Stibnite occurs as microcrystalline and sparry forms. </a:t>
            </a:r>
          </a:p>
          <a:p>
            <a:r>
              <a:rPr lang="en-AU" sz="2400" dirty="0"/>
              <a:t>No correlation between quartz content and gold grade.</a:t>
            </a:r>
          </a:p>
          <a:p>
            <a:endParaRPr lang="en-AU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4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References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1200" dirty="0" err="1" smtClean="0"/>
              <a:t>Bierlein</a:t>
            </a:r>
            <a:r>
              <a:rPr lang="en-AU" sz="1200" dirty="0" smtClean="0"/>
              <a:t>, F.P., </a:t>
            </a:r>
            <a:r>
              <a:rPr lang="en-AU" sz="1200" dirty="0"/>
              <a:t>Fuller, </a:t>
            </a:r>
            <a:r>
              <a:rPr lang="en-AU" sz="1200" dirty="0" smtClean="0"/>
              <a:t>T., </a:t>
            </a:r>
            <a:r>
              <a:rPr lang="en-AU" sz="1200" dirty="0" err="1" smtClean="0"/>
              <a:t>Stüwe</a:t>
            </a:r>
            <a:r>
              <a:rPr lang="en-AU" sz="1200" dirty="0" smtClean="0"/>
              <a:t>, K</a:t>
            </a:r>
            <a:r>
              <a:rPr lang="en-AU" sz="1200" dirty="0"/>
              <a:t>., Arne, </a:t>
            </a:r>
            <a:r>
              <a:rPr lang="en-AU" sz="1200" dirty="0" smtClean="0"/>
              <a:t>D.C., </a:t>
            </a:r>
            <a:r>
              <a:rPr lang="en-AU" sz="1200" dirty="0" err="1" smtClean="0"/>
              <a:t>Keays</a:t>
            </a:r>
            <a:r>
              <a:rPr lang="en-AU" sz="1200" dirty="0" smtClean="0"/>
              <a:t>, R.R., 1998.</a:t>
            </a:r>
            <a:r>
              <a:rPr lang="en-AU" sz="1200" baseline="30000" dirty="0" smtClean="0"/>
              <a:t> </a:t>
            </a:r>
            <a:r>
              <a:rPr lang="en-AU" sz="1200" dirty="0" err="1"/>
              <a:t>Wallrock</a:t>
            </a:r>
            <a:r>
              <a:rPr lang="en-AU" sz="1200" dirty="0"/>
              <a:t> alteration associated with </a:t>
            </a:r>
            <a:r>
              <a:rPr lang="en-AU" sz="1200" dirty="0" err="1"/>
              <a:t>turbidite</a:t>
            </a:r>
            <a:r>
              <a:rPr lang="en-AU" sz="1200" dirty="0"/>
              <a:t>-hosted gold deposits. Examples from the Palaeozoic Lachlan Fold Belt in central Victoria, Australia </a:t>
            </a:r>
            <a:r>
              <a:rPr lang="en-AU" sz="1200" baseline="30000" dirty="0"/>
              <a:t> </a:t>
            </a:r>
            <a:r>
              <a:rPr lang="en-AU" sz="1200" i="1" dirty="0" smtClean="0"/>
              <a:t>Ore </a:t>
            </a:r>
            <a:r>
              <a:rPr lang="en-AU" sz="1200" i="1" dirty="0"/>
              <a:t>Geology </a:t>
            </a:r>
            <a:r>
              <a:rPr lang="en-AU" sz="1200" i="1" dirty="0" smtClean="0"/>
              <a:t>Reviews  </a:t>
            </a:r>
            <a:r>
              <a:rPr lang="en-AU" sz="1200" dirty="0" smtClean="0"/>
              <a:t>13, 345–380.</a:t>
            </a:r>
            <a:endParaRPr lang="en-AU" sz="1200" dirty="0"/>
          </a:p>
          <a:p>
            <a:endParaRPr lang="en-AU" sz="1200" dirty="0"/>
          </a:p>
          <a:p>
            <a:r>
              <a:rPr lang="en-AU" sz="1200" dirty="0" err="1"/>
              <a:t>VandenBerg</a:t>
            </a:r>
            <a:r>
              <a:rPr lang="en-AU" sz="1200" dirty="0"/>
              <a:t>, A.H.M., </a:t>
            </a:r>
            <a:r>
              <a:rPr lang="en-AU" sz="1200" dirty="0" err="1"/>
              <a:t>Willman</a:t>
            </a:r>
            <a:r>
              <a:rPr lang="en-AU" sz="1200" dirty="0"/>
              <a:t>, C.E., Maher, S., Simons, B.A., </a:t>
            </a:r>
            <a:r>
              <a:rPr lang="en-AU" sz="1200" dirty="0" err="1"/>
              <a:t>Cayley</a:t>
            </a:r>
            <a:r>
              <a:rPr lang="en-AU" sz="1200" dirty="0"/>
              <a:t>, R.A., Taylor, D.H., </a:t>
            </a:r>
            <a:r>
              <a:rPr lang="en-AU" sz="1200" dirty="0" err="1"/>
              <a:t>Morand</a:t>
            </a:r>
            <a:r>
              <a:rPr lang="en-AU" sz="1200" dirty="0"/>
              <a:t>, V.J., Moore, D.H. &amp; </a:t>
            </a:r>
            <a:r>
              <a:rPr lang="en-AU" sz="1200" dirty="0" err="1"/>
              <a:t>Radojkovic</a:t>
            </a:r>
            <a:r>
              <a:rPr lang="en-AU" sz="1200" dirty="0"/>
              <a:t>, A., 2000. </a:t>
            </a:r>
            <a:r>
              <a:rPr lang="en-AU" sz="1200" i="1" dirty="0"/>
              <a:t>The Tasman Fold Belt System in Victoria</a:t>
            </a:r>
            <a:r>
              <a:rPr lang="en-AU" sz="1200" dirty="0"/>
              <a:t>. Geological Survey of Victoria Special Publication.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6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35" y="141903"/>
            <a:ext cx="8072651" cy="492277"/>
          </a:xfrm>
        </p:spPr>
        <p:txBody>
          <a:bodyPr/>
          <a:lstStyle/>
          <a:p>
            <a:r>
              <a:rPr lang="en-US" dirty="0" smtClean="0"/>
              <a:t>Mandalay Resources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3794" name="Picture 2" descr="C:\Users\cdavis\Documents\NV Presentation\Mandalay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5" y="2098835"/>
            <a:ext cx="8458816" cy="402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9934" y="766916"/>
            <a:ext cx="824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Registered on the TSX  and has 100% Ownership of 3 Projects: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Chile         Cerro </a:t>
            </a:r>
            <a:r>
              <a:rPr lang="en-US" dirty="0" err="1" smtClean="0"/>
              <a:t>Bayo</a:t>
            </a:r>
            <a:r>
              <a:rPr lang="en-US" dirty="0" smtClean="0"/>
              <a:t>       Silver-Gold          Mine and Exploration</a:t>
            </a:r>
          </a:p>
          <a:p>
            <a:pPr lvl="2"/>
            <a:r>
              <a:rPr lang="en-US" dirty="0" smtClean="0"/>
              <a:t>        La </a:t>
            </a:r>
            <a:r>
              <a:rPr lang="en-US" dirty="0" err="1" smtClean="0"/>
              <a:t>Quebrada</a:t>
            </a:r>
            <a:r>
              <a:rPr lang="en-US" dirty="0" smtClean="0"/>
              <a:t>   Copper-Silver                      Exploration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Australia    </a:t>
            </a:r>
            <a:r>
              <a:rPr lang="en-US" dirty="0" err="1" smtClean="0"/>
              <a:t>Costerfield</a:t>
            </a:r>
            <a:r>
              <a:rPr lang="en-US" dirty="0" smtClean="0"/>
              <a:t>        Antimony-Gold    Mine and Exploration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706624" y="5543788"/>
            <a:ext cx="21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0,000 </a:t>
            </a:r>
            <a:r>
              <a:rPr lang="en-US" dirty="0" err="1" smtClean="0"/>
              <a:t>AuEq</a:t>
            </a:r>
            <a:r>
              <a:rPr lang="en-US" dirty="0" smtClean="0"/>
              <a:t> </a:t>
            </a:r>
            <a:r>
              <a:rPr lang="en-US" dirty="0" err="1" smtClean="0"/>
              <a:t>oz</a:t>
            </a:r>
            <a:r>
              <a:rPr lang="en-US" dirty="0" smtClean="0"/>
              <a:t> pa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765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7" y="-1"/>
            <a:ext cx="9246198" cy="6212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565" y="421341"/>
            <a:ext cx="3899647" cy="529814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113" y="247744"/>
            <a:ext cx="8072651" cy="803535"/>
          </a:xfrm>
        </p:spPr>
        <p:txBody>
          <a:bodyPr/>
          <a:lstStyle/>
          <a:p>
            <a:r>
              <a:rPr lang="en-AU" dirty="0" smtClean="0"/>
              <a:t>Contents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435" y="1033090"/>
            <a:ext cx="8229600" cy="4525962"/>
          </a:xfrm>
        </p:spPr>
        <p:txBody>
          <a:bodyPr/>
          <a:lstStyle/>
          <a:p>
            <a:r>
              <a:rPr lang="en-AU" dirty="0" smtClean="0"/>
              <a:t>Introduction</a:t>
            </a:r>
          </a:p>
          <a:p>
            <a:r>
              <a:rPr lang="en-AU" dirty="0" smtClean="0"/>
              <a:t>Geological Setting</a:t>
            </a:r>
          </a:p>
          <a:p>
            <a:r>
              <a:rPr lang="en-AU" dirty="0" smtClean="0"/>
              <a:t>Stratigraphy</a:t>
            </a:r>
          </a:p>
          <a:p>
            <a:r>
              <a:rPr lang="en-AU" dirty="0" smtClean="0"/>
              <a:t>Structural Geology</a:t>
            </a:r>
          </a:p>
          <a:p>
            <a:r>
              <a:rPr lang="en-AU" dirty="0" smtClean="0"/>
              <a:t>Augusta </a:t>
            </a:r>
          </a:p>
          <a:p>
            <a:r>
              <a:rPr lang="en-AU" dirty="0" err="1" smtClean="0"/>
              <a:t>Cuffley</a:t>
            </a:r>
            <a:endParaRPr lang="en-AU" dirty="0" smtClean="0"/>
          </a:p>
          <a:p>
            <a:r>
              <a:rPr lang="en-AU" dirty="0" smtClean="0"/>
              <a:t>Mineralisation</a:t>
            </a:r>
          </a:p>
          <a:p>
            <a:r>
              <a:rPr lang="en-AU" dirty="0" smtClean="0"/>
              <a:t>Conclusion</a:t>
            </a:r>
          </a:p>
          <a:p>
            <a:pPr marL="0" indent="0">
              <a:buNone/>
            </a:pPr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5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0507" y="230832"/>
            <a:ext cx="718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Helvetica" pitchFamily="34" charset="0"/>
              </a:rPr>
              <a:t>Introduction</a:t>
            </a:r>
            <a:endParaRPr lang="en-AU" sz="2400" b="1" dirty="0">
              <a:latin typeface="Helvetic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7" y="653571"/>
            <a:ext cx="7598664" cy="556084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675530" y="2230599"/>
            <a:ext cx="77724" cy="77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540507" y="6214412"/>
            <a:ext cx="2456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Modified from </a:t>
            </a:r>
            <a:r>
              <a:rPr lang="en-AU" sz="1200" dirty="0" err="1" smtClean="0"/>
              <a:t>Bierlein</a:t>
            </a:r>
            <a:r>
              <a:rPr lang="en-AU" sz="1200" dirty="0" smtClean="0"/>
              <a:t> et al., 1998 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11456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Geological Setting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2" y="1147481"/>
            <a:ext cx="8607588" cy="50730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0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37" y="0"/>
            <a:ext cx="8072651" cy="803535"/>
          </a:xfrm>
        </p:spPr>
        <p:txBody>
          <a:bodyPr/>
          <a:lstStyle/>
          <a:p>
            <a:r>
              <a:rPr lang="en-AU" sz="2400" dirty="0" smtClean="0"/>
              <a:t>Costerfield Fm. Stratigraphy</a:t>
            </a:r>
            <a:endParaRPr lang="en-A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 descr="regional strat correlation char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02" y="671566"/>
            <a:ext cx="5343396" cy="558786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02" y="861369"/>
            <a:ext cx="4207025" cy="525208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2467110" y="6087889"/>
            <a:ext cx="3722563" cy="145993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467110" y="875955"/>
            <a:ext cx="3751760" cy="45403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17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Structural Geology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7" y="952408"/>
            <a:ext cx="8057045" cy="5939686"/>
          </a:xfrm>
        </p:spPr>
      </p:pic>
    </p:spTree>
    <p:extLst>
      <p:ext uri="{BB962C8B-B14F-4D97-AF65-F5344CB8AC3E}">
        <p14:creationId xmlns:p14="http://schemas.microsoft.com/office/powerpoint/2010/main" val="39134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Augusta Deposit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5" y="943239"/>
            <a:ext cx="8238565" cy="591476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8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 and W lodes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1800" dirty="0" smtClean="0"/>
              <a:t>E lode – average 39g/t Au &amp; 22% </a:t>
            </a:r>
            <a:r>
              <a:rPr lang="en-AU" sz="1800" dirty="0" err="1" smtClean="0"/>
              <a:t>Sb</a:t>
            </a:r>
            <a:endParaRPr lang="en-AU" sz="1800" dirty="0" smtClean="0"/>
          </a:p>
          <a:p>
            <a:r>
              <a:rPr lang="en-AU" sz="1800" dirty="0" smtClean="0"/>
              <a:t>W lode – average 62g/t Au &amp; 29% </a:t>
            </a:r>
            <a:r>
              <a:rPr lang="en-AU" sz="1800" dirty="0" err="1" smtClean="0"/>
              <a:t>Sb</a:t>
            </a:r>
            <a:endParaRPr lang="en-AU" sz="1800" dirty="0" smtClean="0"/>
          </a:p>
          <a:p>
            <a:r>
              <a:rPr lang="en-AU" sz="1800" dirty="0" smtClean="0"/>
              <a:t>Fault hosted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6741-2143-438D-A05B-37C84AF3CE8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2" descr="M:\061-Geology\001-ADMINISTRATION\presentations\19.09.09\Face photo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33482" y="2049584"/>
            <a:ext cx="5710518" cy="414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7" y="4034118"/>
            <a:ext cx="2910728" cy="21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30201</TotalTime>
  <Words>396</Words>
  <Application>Microsoft Macintosh PowerPoint</Application>
  <PresentationFormat>On-screen Show (4:3)</PresentationFormat>
  <Paragraphs>69</Paragraphs>
  <Slides>16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CorelDRAW</vt:lpstr>
      <vt:lpstr>Geological setting and mineralisation style of the Augusta antimony-gold deposit: Costerfield region, central Victoria</vt:lpstr>
      <vt:lpstr>Mandalay Resources</vt:lpstr>
      <vt:lpstr>Contents</vt:lpstr>
      <vt:lpstr>PowerPoint Presentation</vt:lpstr>
      <vt:lpstr>Geological Setting</vt:lpstr>
      <vt:lpstr>Costerfield Fm. Stratigraphy</vt:lpstr>
      <vt:lpstr>Structural Geology</vt:lpstr>
      <vt:lpstr>Augusta Deposit</vt:lpstr>
      <vt:lpstr>E and W lodes</vt:lpstr>
      <vt:lpstr>N lode</vt:lpstr>
      <vt:lpstr>Cuffley Deposit</vt:lpstr>
      <vt:lpstr>Mineralisation</vt:lpstr>
      <vt:lpstr>Mineralisation</vt:lpstr>
      <vt:lpstr>Paragenetic Sequence</vt:lpstr>
      <vt:lpstr>Conclusion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Costerfield Update</dc:title>
  <dc:creator>Mark;C.Davis@mandalayresources.com.au;C.Gniel@mandalayresources.com.au</dc:creator>
  <cp:lastModifiedBy>Cael Gniel</cp:lastModifiedBy>
  <cp:revision>1671</cp:revision>
  <cp:lastPrinted>2012-03-24T23:11:56Z</cp:lastPrinted>
  <dcterms:created xsi:type="dcterms:W3CDTF">2009-08-29T21:38:16Z</dcterms:created>
  <dcterms:modified xsi:type="dcterms:W3CDTF">2013-09-10T04:07:26Z</dcterms:modified>
</cp:coreProperties>
</file>